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C9"/>
    <a:srgbClr val="6666FF"/>
    <a:srgbClr val="CC00CC"/>
    <a:srgbClr val="FF0000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61EDC1A-CE20-1143-B6AC-1352612CE71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2841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B160D3F-EB0D-6C49-AB9C-78A7E3FCE5A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80004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160D3F-EB0D-6C49-AB9C-78A7E3FCE5A1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134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160D3F-EB0D-6C49-AB9C-78A7E3FCE5A1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1898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0AF7D5-D401-E74D-85EF-69552E3FD9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088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FDF5F-9D7F-9444-930B-8C94158178E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8570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B67E1-4937-B947-9CB5-761ED780275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43410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E7F79-B788-EF47-92C0-E4468BC66B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929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A0811-2F3C-5149-BE74-DBDC3323258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445065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38B1A-3F90-9D42-8528-3DADC904750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9164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ACA19-C16A-274A-BA02-3F956397001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21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B9D2-232D-0343-84CF-518136E6AB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1793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B0FFA-B65F-4343-A76B-69EE1365E5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166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4AB34-E78B-6D4E-8D15-0FE7E4792AD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063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992CE-C8FC-9F46-922E-39F4CDCF0A4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47008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DD3EB382-F721-3F4F-BF41-DA7F3BB5DCD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eakerdeck.com/benbalter/10-ways-people-are-mis-using-github-pages-for-fun-and-profit" TargetMode="Externa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si-cyberjapan/gsimaps" TargetMode="Externa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oss4g-tokyo-vt.github.io/gsimaps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oss4g-tokyo-vt/gsimaps/blob/gh-pages/index.html%23L6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ps.gsi.go.jp/css/gsimaps.c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0" y="1905000"/>
            <a:ext cx="9144000" cy="1470025"/>
          </a:xfrm>
        </p:spPr>
        <p:txBody>
          <a:bodyPr/>
          <a:lstStyle/>
          <a:p>
            <a:pPr algn="ctr" eaLnBrk="1" hangingPunct="1"/>
            <a:r>
              <a:rPr lang="ja-JP" altLang="en-US" sz="4800" dirty="0" smtClean="0">
                <a:latin typeface="Arial" charset="0"/>
                <a:ea typeface="HGP創英角ｺﾞｼｯｸUB" charset="0"/>
                <a:cs typeface="HGP創英角ｺﾞｼｯｸUB" charset="0"/>
              </a:rPr>
              <a:t>ベクトルタイル利用サイトを作ろう</a:t>
            </a:r>
            <a:endParaRPr lang="ja-JP" altLang="en-US" sz="4800" dirty="0">
              <a:latin typeface="Arial" charset="0"/>
              <a:ea typeface="HGP創英角ｺﾞｼｯｸUB" charset="0"/>
              <a:cs typeface="HGP創英角ｺﾞｼｯｸUB" charset="0"/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057672"/>
          </a:xfrm>
        </p:spPr>
        <p:txBody>
          <a:bodyPr/>
          <a:lstStyle/>
          <a:p>
            <a:pPr eaLnBrk="1" hangingPunct="1"/>
            <a:r>
              <a:rPr lang="ja-JP" sz="2400" dirty="0">
                <a:latin typeface="Arial" charset="0"/>
                <a:ea typeface="ＭＳ Ｐゴシック" charset="0"/>
                <a:cs typeface="ＭＳ Ｐゴシック" charset="0"/>
              </a:rPr>
              <a:t>H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ＭＳ Ｐゴシック" charset="0"/>
              </a:rPr>
              <a:t>idenori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FUJIMURA</a:t>
            </a:r>
          </a:p>
          <a:p>
            <a:pPr eaLnBrk="1" hangingPunct="1"/>
            <a:r>
              <a:rPr lang="ja-JP" sz="2400" dirty="0">
                <a:latin typeface="Arial" charset="0"/>
                <a:ea typeface="ＭＳ Ｐゴシック" charset="0"/>
                <a:cs typeface="ＭＳ Ｐゴシック" charset="0"/>
              </a:rPr>
              <a:t>G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ＭＳ Ｐゴシック" charset="0"/>
              </a:rPr>
              <a:t>eospatial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Information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Authority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Japan</a:t>
            </a:r>
            <a:endParaRPr lang="ja-JP" alt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B79304-F03A-EE46-8D89-9753323F89F6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4932040" y="115888"/>
            <a:ext cx="4104010" cy="9368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FOSS4G 2015 Tokyo </a:t>
            </a:r>
            <a:r>
              <a:rPr lang="ja-JP" altLang="en-US" dirty="0" smtClean="0">
                <a:solidFill>
                  <a:schemeClr val="tx1"/>
                </a:solidFill>
              </a:rPr>
              <a:t>ハンズオンデイ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2015-10-09T</a:t>
            </a:r>
            <a:r>
              <a:rPr lang="en-US" altLang="ja-JP" dirty="0">
                <a:solidFill>
                  <a:schemeClr val="tx1"/>
                </a:solidFill>
              </a:rPr>
              <a:t>14:</a:t>
            </a:r>
            <a:r>
              <a:rPr lang="en-US" altLang="ja-JP" dirty="0" smtClean="0">
                <a:solidFill>
                  <a:schemeClr val="tx1"/>
                </a:solidFill>
              </a:rPr>
              <a:t>00/17</a:t>
            </a:r>
            <a:r>
              <a:rPr lang="en-US" altLang="ja-JP" dirty="0">
                <a:solidFill>
                  <a:schemeClr val="tx1"/>
                </a:solidFill>
              </a:rPr>
              <a:t>:00</a:t>
            </a:r>
            <a:endParaRPr lang="ja-JP" alt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@</a:t>
            </a:r>
            <a:r>
              <a:rPr lang="ja-JP" altLang="en-US" dirty="0" smtClean="0">
                <a:solidFill>
                  <a:schemeClr val="tx1"/>
                </a:solidFill>
              </a:rPr>
              <a:t>駒場</a:t>
            </a:r>
            <a:r>
              <a:rPr lang="en-US" altLang="ja-JP" dirty="0" smtClean="0">
                <a:solidFill>
                  <a:schemeClr val="tx1"/>
                </a:solidFill>
              </a:rPr>
              <a:t>RC An</a:t>
            </a:r>
            <a:r>
              <a:rPr lang="ja-JP" altLang="en-US" dirty="0" smtClean="0">
                <a:solidFill>
                  <a:schemeClr val="tx1"/>
                </a:solidFill>
              </a:rPr>
              <a:t>棟</a:t>
            </a:r>
            <a:r>
              <a:rPr lang="en-US" altLang="ja-JP" dirty="0" smtClean="0">
                <a:solidFill>
                  <a:schemeClr val="tx1"/>
                </a:solidFill>
              </a:rPr>
              <a:t>2F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サイト確認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476672"/>
            <a:ext cx="8568952" cy="64807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レポジトリのトップに戻ってサイトを確認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6" y="1052736"/>
            <a:ext cx="8627368" cy="2740603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4355976" y="2492896"/>
            <a:ext cx="352839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5064"/>
            <a:ext cx="6028238" cy="28529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6156176" y="4005064"/>
            <a:ext cx="30078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左のようになれば</a:t>
            </a:r>
            <a:r>
              <a:rPr lang="en-US" altLang="ja-JP" dirty="0" smtClean="0"/>
              <a:t>OK</a:t>
            </a:r>
            <a:r>
              <a:rPr lang="ja-JP" altLang="en-US" dirty="0" smtClean="0"/>
              <a:t>！</a:t>
            </a:r>
            <a:endParaRPr lang="en-US" altLang="ja-JP" dirty="0" smtClean="0"/>
          </a:p>
          <a:p>
            <a:r>
              <a:rPr lang="ja-JP" altLang="en-US" dirty="0" smtClean="0"/>
              <a:t>左</a:t>
            </a:r>
            <a:r>
              <a:rPr kumimoji="1" lang="ja-JP" altLang="en-US" dirty="0" smtClean="0"/>
              <a:t>のようにならなければ、</a:t>
            </a:r>
            <a:endParaRPr kumimoji="1" lang="en-US" altLang="ja-JP" dirty="0" smtClean="0"/>
          </a:p>
          <a:p>
            <a:r>
              <a:rPr lang="en-US" altLang="ja-JP" dirty="0" err="1" smtClean="0"/>
              <a:t>GitHub</a:t>
            </a:r>
            <a:r>
              <a:rPr lang="en-US" altLang="ja-JP" dirty="0" smtClean="0"/>
              <a:t> </a:t>
            </a:r>
            <a:r>
              <a:rPr lang="ja-JP" altLang="en-US" dirty="0" smtClean="0"/>
              <a:t>側のファイル更新に</a:t>
            </a:r>
            <a:endParaRPr lang="en-US" altLang="ja-JP" dirty="0" smtClean="0"/>
          </a:p>
          <a:p>
            <a:r>
              <a:rPr kumimoji="1" lang="ja-JP" altLang="en-US" dirty="0" smtClean="0"/>
              <a:t>時間がかかっているかも。</a:t>
            </a:r>
            <a:endParaRPr kumimoji="1" lang="en-US" altLang="ja-JP" dirty="0" smtClean="0"/>
          </a:p>
          <a:p>
            <a:r>
              <a:rPr lang="ja-JP" altLang="en-US" dirty="0" smtClean="0"/>
              <a:t>リロードを試みる。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次は、字がはみ出ているのを</a:t>
            </a:r>
            <a:endParaRPr kumimoji="1" lang="en-US" altLang="ja-JP" dirty="0" smtClean="0"/>
          </a:p>
          <a:p>
            <a:r>
              <a:rPr lang="ja-JP" altLang="en-US" dirty="0" smtClean="0"/>
              <a:t>なおす。</a:t>
            </a:r>
            <a:endParaRPr kumimoji="1" lang="ja-JP" altLang="en-US" dirty="0"/>
          </a:p>
        </p:txBody>
      </p:sp>
      <p:cxnSp>
        <p:nvCxnSpPr>
          <p:cNvPr id="12" name="直線矢印コネクタ 11"/>
          <p:cNvCxnSpPr/>
          <p:nvPr/>
        </p:nvCxnSpPr>
        <p:spPr>
          <a:xfrm flipH="1">
            <a:off x="4644008" y="2492896"/>
            <a:ext cx="864096" cy="1656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58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トピック</a:t>
            </a:r>
            <a:r>
              <a:rPr lang="en-US" altLang="ja-JP" dirty="0" smtClean="0"/>
              <a:t>】</a:t>
            </a:r>
            <a:r>
              <a:rPr kumimoji="1" lang="ja-JP" altLang="en-US" dirty="0" smtClean="0"/>
              <a:t>（</a:t>
            </a:r>
            <a:r>
              <a:rPr kumimoji="1" lang="ja-JP" altLang="en-US" dirty="0" smtClean="0"/>
              <a:t>ブラウザ）キャッシュ問題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0" y="1600200"/>
            <a:ext cx="45720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必要に応じてブラウザキャッシュをクリアする必要あり。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en-US" altLang="ja-JP" sz="2400" dirty="0" smtClean="0"/>
              <a:t>↓</a:t>
            </a:r>
          </a:p>
          <a:p>
            <a:pPr marL="0" indent="0">
              <a:buNone/>
            </a:pPr>
            <a:r>
              <a:rPr kumimoji="1" lang="ja-JP" altLang="en-US" sz="2400" dirty="0" smtClean="0"/>
              <a:t>開発段階では「キャッシュを無効にする」のも手。</a:t>
            </a: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548680"/>
            <a:ext cx="4145143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タイトルがはみ出ないようにする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764704"/>
            <a:ext cx="8712968" cy="79208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/>
              <a:t>c</a:t>
            </a:r>
            <a:r>
              <a:rPr lang="en-US" altLang="ja-JP" dirty="0" err="1" smtClean="0"/>
              <a:t>ss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gsimaps.css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を適宜調整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420976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283968" y="3501008"/>
            <a:ext cx="46432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例：</a:t>
            </a:r>
            <a:r>
              <a:rPr kumimoji="1" lang="en-US" altLang="ja-JP" dirty="0" smtClean="0"/>
              <a:t>font-family</a:t>
            </a:r>
            <a:r>
              <a:rPr kumimoji="1" lang="ja-JP" altLang="en-US" dirty="0" smtClean="0"/>
              <a:t>をコメントアウトしてデフォルトに</a:t>
            </a:r>
            <a:endParaRPr kumimoji="1" lang="en-US" altLang="ja-JP" dirty="0" smtClean="0"/>
          </a:p>
          <a:p>
            <a:r>
              <a:rPr kumimoji="1" lang="en-US" altLang="ja-JP" dirty="0" smtClean="0"/>
              <a:t>Font-height, font-size </a:t>
            </a:r>
            <a:r>
              <a:rPr kumimoji="1" lang="ja-JP" altLang="en-US" dirty="0" smtClean="0"/>
              <a:t>をすべて</a:t>
            </a:r>
            <a:r>
              <a:rPr kumimoji="1" lang="en-US" altLang="ja-JP" dirty="0" smtClean="0"/>
              <a:t> 12px </a:t>
            </a:r>
            <a:r>
              <a:rPr kumimoji="1" lang="ja-JP" altLang="en-US" dirty="0" smtClean="0"/>
              <a:t>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398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It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works!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6132437"/>
            <a:ext cx="8748464" cy="896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000" dirty="0" smtClean="0"/>
              <a:t>余力のある方は、「検索ボックスの例示文字列変更」や「メニューの英語化」、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kumimoji="1" lang="ja-JP" altLang="en-US" sz="2000" dirty="0" smtClean="0"/>
              <a:t>「</a:t>
            </a:r>
            <a:r>
              <a:rPr lang="ja-JP" altLang="en-US" sz="2000" dirty="0" smtClean="0"/>
              <a:t>情報</a:t>
            </a:r>
            <a:r>
              <a:rPr lang="en-US" altLang="ja-JP" sz="2000" dirty="0" smtClean="0"/>
              <a:t>→</a:t>
            </a:r>
            <a:r>
              <a:rPr lang="ja-JP" altLang="en-US" sz="2000" dirty="0" smtClean="0"/>
              <a:t>地理院地図についての変更</a:t>
            </a:r>
            <a:r>
              <a:rPr kumimoji="1" lang="ja-JP" altLang="en-US" sz="2000" dirty="0" smtClean="0"/>
              <a:t>」などを試してみてください。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608164"/>
            <a:ext cx="7200800" cy="54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【</a:t>
            </a:r>
            <a:r>
              <a:rPr lang="ja-JP" altLang="en-US" dirty="0" smtClean="0"/>
              <a:t>お時間ある方は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　</a:t>
            </a:r>
            <a:r>
              <a:rPr kumimoji="1" lang="en-US" altLang="ja-JP" dirty="0" smtClean="0"/>
              <a:t>Further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reading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152128"/>
          </a:xfrm>
        </p:spPr>
        <p:txBody>
          <a:bodyPr/>
          <a:lstStyle/>
          <a:p>
            <a:r>
              <a:rPr kumimoji="1" lang="en-US" altLang="ja-JP" dirty="0" err="1" smtClean="0"/>
              <a:t>GitHub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に置いているデータをそのまま</a:t>
            </a:r>
            <a:r>
              <a:rPr lang="en-US" altLang="en-US" dirty="0"/>
              <a:t> </a:t>
            </a:r>
            <a:r>
              <a:rPr lang="en-US" altLang="en-US" dirty="0" smtClean="0"/>
              <a:t>HTTP </a:t>
            </a:r>
            <a:r>
              <a:rPr lang="ja-JP" altLang="en-US" dirty="0" smtClean="0"/>
              <a:t>提供する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GitHub</a:t>
            </a:r>
            <a:r>
              <a:rPr lang="en-US" altLang="ja-JP" dirty="0" smtClean="0"/>
              <a:t> Pages </a:t>
            </a:r>
            <a:r>
              <a:rPr lang="ja-JP" altLang="en-US" dirty="0" smtClean="0"/>
              <a:t>について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pic>
        <p:nvPicPr>
          <p:cNvPr id="5" name="図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7343800" cy="48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4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864" y="692696"/>
            <a:ext cx="8229600" cy="5976664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kumimoji="1" lang="ja-JP" altLang="en-US" dirty="0" smtClean="0"/>
              <a:t>導入：ベクトルタイルの概要と未来</a:t>
            </a:r>
            <a:endParaRPr kumimoji="1"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en-US" altLang="ja-JP" dirty="0" err="1" smtClean="0">
                <a:solidFill>
                  <a:srgbClr val="FF0000"/>
                </a:solidFill>
              </a:rPr>
              <a:t>GitHub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から地理院地図をフォーク</a:t>
            </a:r>
            <a:r>
              <a:rPr lang="ja-JP" altLang="en-US" dirty="0" smtClean="0">
                <a:solidFill>
                  <a:srgbClr val="FF0000"/>
                </a:solidFill>
              </a:rPr>
              <a:t>して、</a:t>
            </a:r>
            <a:r>
              <a:rPr lang="en-US" altLang="en-US" dirty="0" smtClean="0">
                <a:solidFill>
                  <a:srgbClr val="FF0000"/>
                </a:solidFill>
              </a:rPr>
              <a:t>マイ</a:t>
            </a:r>
            <a:r>
              <a:rPr lang="ja-JP" altLang="en-US" dirty="0" smtClean="0">
                <a:solidFill>
                  <a:srgbClr val="FF0000"/>
                </a:solidFill>
              </a:rPr>
              <a:t>地理院地図を作る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マイ地理院地図にインターネット上のタイルレイヤを加える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マイ地理院地図に簡単なベクトルデータを加える（ただしベクトルタイルとして）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地理院ベクトルタイルを素の</a:t>
            </a:r>
            <a:r>
              <a:rPr lang="en-US" altLang="ja-JP" dirty="0" smtClean="0"/>
              <a:t>Leaflet</a:t>
            </a:r>
            <a:r>
              <a:rPr lang="ja-JP" altLang="en-US" dirty="0" smtClean="0"/>
              <a:t>サイトに表示してみる。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地理院ベクトルタイルの表示内容を調整する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endParaRPr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0901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GitHub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872207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>
                <a:hlinkClick r:id="rId3"/>
              </a:rPr>
              <a:t>https://github.com/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・</a:t>
            </a:r>
            <a:r>
              <a:rPr kumimoji="1" lang="en-US" altLang="ja-JP" dirty="0" smtClean="0"/>
              <a:t> Sign in </a:t>
            </a:r>
            <a:r>
              <a:rPr kumimoji="1" lang="ja-JP" altLang="en-US" dirty="0" smtClean="0"/>
              <a:t>してください。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ja-JP" dirty="0"/>
              <a:t>　</a:t>
            </a:r>
            <a:r>
              <a:rPr lang="ja-JP" altLang="en-US" dirty="0" smtClean="0"/>
              <a:t>・</a:t>
            </a:r>
            <a:r>
              <a:rPr lang="en-US" altLang="ja-JP" dirty="0" smtClean="0"/>
              <a:t> </a:t>
            </a:r>
            <a:r>
              <a:rPr lang="ja-JP" altLang="en-US" dirty="0" smtClean="0"/>
              <a:t>登録がまだの方は</a:t>
            </a:r>
            <a:r>
              <a:rPr lang="en-US" altLang="ja-JP" dirty="0" smtClean="0"/>
              <a:t> Sing up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" y="2804840"/>
            <a:ext cx="9144000" cy="4053160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3059832" y="5661248"/>
            <a:ext cx="2520280" cy="0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83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地理院地図</a:t>
            </a:r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GitHub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79208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https://github.com/gsi-cyberjapan/</a:t>
            </a:r>
            <a:r>
              <a:rPr lang="en-US" altLang="ja-JP" dirty="0" smtClean="0">
                <a:hlinkClick r:id="rId2"/>
              </a:rPr>
              <a:t>gsimaps</a:t>
            </a:r>
            <a:endParaRPr lang="en-US" altLang="ja-JP" dirty="0" smtClean="0"/>
          </a:p>
          <a:p>
            <a:pPr marL="0" indent="0">
              <a:buNone/>
            </a:pP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5" name="角丸四角形吹き出し 4"/>
          <p:cNvSpPr/>
          <p:nvPr/>
        </p:nvSpPr>
        <p:spPr>
          <a:xfrm>
            <a:off x="4067944" y="1412776"/>
            <a:ext cx="1512168" cy="936104"/>
          </a:xfrm>
          <a:prstGeom prst="wedgeRoundRectCallout">
            <a:avLst>
              <a:gd name="adj1" fmla="val -32831"/>
              <a:gd name="adj2" fmla="val -712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国土地理院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情報普及課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6660232" y="1412776"/>
            <a:ext cx="1512168" cy="936104"/>
          </a:xfrm>
          <a:prstGeom prst="wedgeRoundRectCallout">
            <a:avLst>
              <a:gd name="adj1" fmla="val -32831"/>
              <a:gd name="adj2" fmla="val -712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地理院地図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42372"/>
            <a:ext cx="7560840" cy="4450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652120" y="5661248"/>
            <a:ext cx="3312368" cy="1015663"/>
          </a:xfrm>
          <a:prstGeom prst="rect">
            <a:avLst/>
          </a:prstGeom>
          <a:solidFill>
            <a:srgbClr val="FFF6C9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ここまで一旦確認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marL="274638" indent="-274638"/>
            <a:r>
              <a:rPr lang="en-US" altLang="ja-JP" sz="2000" dirty="0" smtClean="0">
                <a:solidFill>
                  <a:srgbClr val="FF0000"/>
                </a:solidFill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</a:rPr>
              <a:t>手が空いたら</a:t>
            </a:r>
            <a:r>
              <a:rPr lang="en-US" altLang="ja-JP" sz="2000" dirty="0" smtClean="0">
                <a:solidFill>
                  <a:srgbClr val="FF0000"/>
                </a:solidFill>
              </a:rPr>
              <a:t>Repository</a:t>
            </a:r>
            <a:r>
              <a:rPr lang="ja-JP" altLang="en-US" sz="2000" dirty="0" smtClean="0">
                <a:solidFill>
                  <a:srgbClr val="FF0000"/>
                </a:solidFill>
              </a:rPr>
              <a:t>内容を眺めてみてください。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4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地理院地図をフォーク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548680"/>
            <a:ext cx="8784976" cy="100811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フォーク：元のレポジトリの支流を作ること。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ja-JP" sz="2400" dirty="0"/>
              <a:t>　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</a:rPr>
              <a:t>本流に戻したいものができたら、提案できる（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Pull Request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kumimoji="1" lang="ja-JP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" y="3865480"/>
            <a:ext cx="9144000" cy="2128424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3779912" y="1700808"/>
            <a:ext cx="4968552" cy="1656184"/>
          </a:xfrm>
          <a:prstGeom prst="wedgeRoundRectCallout">
            <a:avLst>
              <a:gd name="adj1" fmla="val 45199"/>
              <a:gd name="adj2" fmla="val 11290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3200" dirty="0" smtClean="0">
                <a:solidFill>
                  <a:schemeClr val="tx1"/>
                </a:solidFill>
              </a:rPr>
              <a:t>をクリック！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44824"/>
            <a:ext cx="2371463" cy="136815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66244" y="6165304"/>
            <a:ext cx="7838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すでに自分のアカウントにフォークをお持ちの場合、そのフォークを使うか、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69863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例えば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</a:rPr>
              <a:t> organization 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アカウントを作成してそこにフォークしてください。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1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フォークができます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レポジトリの</a:t>
            </a:r>
            <a:r>
              <a:rPr kumimoji="1" lang="en-US" altLang="ja-JP" sz="2400" dirty="0" smtClean="0"/>
              <a:t>URL</a:t>
            </a:r>
            <a:r>
              <a:rPr kumimoji="1" lang="ja-JP" altLang="en-US" sz="2400" dirty="0" smtClean="0"/>
              <a:t>をフォークの</a:t>
            </a:r>
            <a:r>
              <a:rPr kumimoji="1" lang="en-US" altLang="ja-JP" sz="2400" dirty="0" smtClean="0"/>
              <a:t>URL</a:t>
            </a:r>
            <a:r>
              <a:rPr kumimoji="1" lang="ja-JP" altLang="en-US" sz="2400" dirty="0" smtClean="0"/>
              <a:t>に変更</a:t>
            </a:r>
            <a:endParaRPr kumimoji="1" lang="en-US" altLang="ja-JP" sz="24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8602"/>
            <a:ext cx="9144000" cy="3766782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395536" y="1268760"/>
            <a:ext cx="6480720" cy="1728192"/>
          </a:xfrm>
          <a:prstGeom prst="wedgeRoundRectCallout">
            <a:avLst>
              <a:gd name="adj1" fmla="val 8833"/>
              <a:gd name="adj2" fmla="val 13563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の</a:t>
            </a:r>
            <a:r>
              <a:rPr lang="en-US" altLang="ja-JP" dirty="0" smtClean="0">
                <a:solidFill>
                  <a:schemeClr val="tx1"/>
                </a:solidFill>
              </a:rPr>
              <a:t> Edit </a:t>
            </a:r>
            <a:r>
              <a:rPr lang="ja-JP" altLang="en-US" dirty="0" smtClean="0">
                <a:solidFill>
                  <a:schemeClr val="tx1"/>
                </a:solidFill>
              </a:rPr>
              <a:t>をクリックして、「</a:t>
            </a:r>
            <a:r>
              <a:rPr lang="en-US" altLang="ja-JP" dirty="0" err="1" smtClean="0">
                <a:solidFill>
                  <a:schemeClr val="tx1"/>
                </a:solidFill>
              </a:rPr>
              <a:t>gsi-cyberjapan</a:t>
            </a:r>
            <a:r>
              <a:rPr lang="ja-JP" altLang="en-US" dirty="0" smtClean="0">
                <a:solidFill>
                  <a:schemeClr val="tx1"/>
                </a:solidFill>
              </a:rPr>
              <a:t>」の部分を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</a:rPr>
              <a:t>あなたのアカウント（下記例では</a:t>
            </a:r>
            <a:r>
              <a:rPr kumimoji="1" lang="en-US" altLang="ja-JP" dirty="0" smtClean="0">
                <a:solidFill>
                  <a:schemeClr val="tx1"/>
                </a:solidFill>
              </a:rPr>
              <a:t> foss4g-tokyo-vt</a:t>
            </a:r>
            <a:r>
              <a:rPr kumimoji="1" lang="ja-JP" altLang="en-US" dirty="0" smtClean="0">
                <a:solidFill>
                  <a:schemeClr val="tx1"/>
                </a:solidFill>
              </a:rPr>
              <a:t>）に書き換えて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  <a:hlinkClick r:id="rId3"/>
              </a:rPr>
              <a:t>http://foss4g-tokyo-vt.github.io/gsimaps/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ja-JP" altLang="en-US" dirty="0" smtClean="0">
                <a:solidFill>
                  <a:schemeClr val="tx1"/>
                </a:solidFill>
              </a:rPr>
              <a:t>として</a:t>
            </a:r>
            <a:r>
              <a:rPr lang="en-US" altLang="ja-JP" dirty="0" smtClean="0">
                <a:solidFill>
                  <a:schemeClr val="tx1"/>
                </a:solidFill>
              </a:rPr>
              <a:t> Save </a:t>
            </a:r>
            <a:r>
              <a:rPr lang="ja-JP" altLang="en-US" dirty="0" smtClean="0">
                <a:solidFill>
                  <a:schemeClr val="tx1"/>
                </a:solidFill>
              </a:rPr>
              <a:t>する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340768"/>
            <a:ext cx="4343400" cy="39370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6948264" y="1847726"/>
            <a:ext cx="20543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7F7F7F"/>
                </a:solidFill>
              </a:rPr>
              <a:t>※</a:t>
            </a:r>
            <a:r>
              <a:rPr kumimoji="1" lang="en-US" altLang="ja-JP" sz="1600" dirty="0" err="1" smtClean="0">
                <a:solidFill>
                  <a:srgbClr val="7F7F7F"/>
                </a:solidFill>
              </a:rPr>
              <a:t>GitHub</a:t>
            </a:r>
            <a:r>
              <a:rPr kumimoji="1" lang="ja-JP" altLang="en-US" sz="1600" dirty="0" smtClean="0">
                <a:solidFill>
                  <a:srgbClr val="7F7F7F"/>
                </a:solidFill>
              </a:rPr>
              <a:t>の実装都合</a:t>
            </a:r>
            <a:endParaRPr kumimoji="1" lang="en-US" altLang="ja-JP" sz="1600" dirty="0" smtClean="0">
              <a:solidFill>
                <a:srgbClr val="7F7F7F"/>
              </a:solidFill>
            </a:endParaRPr>
          </a:p>
          <a:p>
            <a:r>
              <a:rPr lang="ja-JP" altLang="en-US" sz="1600" dirty="0" smtClean="0">
                <a:solidFill>
                  <a:srgbClr val="7F7F7F"/>
                </a:solidFill>
              </a:rPr>
              <a:t>で、まだリンクは</a:t>
            </a:r>
            <a:endParaRPr lang="en-US" altLang="ja-JP" sz="1600" dirty="0" smtClean="0">
              <a:solidFill>
                <a:srgbClr val="7F7F7F"/>
              </a:solidFill>
            </a:endParaRPr>
          </a:p>
          <a:p>
            <a:r>
              <a:rPr kumimoji="1" lang="ja-JP" altLang="en-US" sz="1600" dirty="0" smtClean="0">
                <a:solidFill>
                  <a:srgbClr val="7F7F7F"/>
                </a:solidFill>
              </a:rPr>
              <a:t>つながりません。</a:t>
            </a:r>
            <a:endParaRPr kumimoji="1" lang="en-US" altLang="ja-JP" sz="1600" dirty="0" smtClean="0">
              <a:solidFill>
                <a:srgbClr val="7F7F7F"/>
              </a:solidFill>
            </a:endParaRPr>
          </a:p>
          <a:p>
            <a:r>
              <a:rPr lang="ja-JP" altLang="en-US" sz="1600" dirty="0" smtClean="0">
                <a:solidFill>
                  <a:srgbClr val="7F7F7F"/>
                </a:solidFill>
              </a:rPr>
              <a:t>次のステップが必要。</a:t>
            </a:r>
            <a:endParaRPr kumimoji="1" lang="ja-JP" altLang="en-US" sz="16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1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タイトルを入れる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1772816"/>
            <a:ext cx="8229600" cy="648072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ja-JP" sz="2800" dirty="0" smtClean="0">
                <a:hlinkClick r:id="rId2"/>
              </a:rPr>
              <a:t>index.html </a:t>
            </a:r>
            <a:r>
              <a:rPr lang="ja-JP" altLang="en-US" sz="2800" dirty="0" smtClean="0">
                <a:hlinkClick r:id="rId2"/>
              </a:rPr>
              <a:t>の </a:t>
            </a:r>
            <a:r>
              <a:rPr lang="en-US" altLang="ja-JP" sz="2800" dirty="0" smtClean="0">
                <a:hlinkClick r:id="rId2"/>
              </a:rPr>
              <a:t>68 </a:t>
            </a:r>
            <a:r>
              <a:rPr lang="ja-JP" altLang="en-US" sz="2800" dirty="0" smtClean="0">
                <a:hlinkClick r:id="rId2"/>
              </a:rPr>
              <a:t>行め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を書き換えに行く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20688"/>
            <a:ext cx="1817656" cy="10081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636912"/>
            <a:ext cx="5760640" cy="1832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角丸四角形吹き出し 6"/>
          <p:cNvSpPr/>
          <p:nvPr/>
        </p:nvSpPr>
        <p:spPr>
          <a:xfrm>
            <a:off x="1043608" y="2780928"/>
            <a:ext cx="1296144" cy="576064"/>
          </a:xfrm>
          <a:prstGeom prst="wedgeRoundRectCallout">
            <a:avLst>
              <a:gd name="adj1" fmla="val -64146"/>
              <a:gd name="adj2" fmla="val -531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クリック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4581128"/>
            <a:ext cx="4976365" cy="2276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角丸四角形吹き出し 8"/>
          <p:cNvSpPr/>
          <p:nvPr/>
        </p:nvSpPr>
        <p:spPr>
          <a:xfrm>
            <a:off x="6444208" y="2492896"/>
            <a:ext cx="2411760" cy="2376264"/>
          </a:xfrm>
          <a:prstGeom prst="wedgeRoundRectCallout">
            <a:avLst>
              <a:gd name="adj1" fmla="val 36832"/>
              <a:gd name="adj2" fmla="val 883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をクリック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2636912"/>
            <a:ext cx="2128236" cy="17281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2123728" y="620688"/>
            <a:ext cx="498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7F7F7F"/>
                </a:solidFill>
              </a:rPr>
              <a:t>※</a:t>
            </a:r>
            <a:r>
              <a:rPr kumimoji="1" lang="ja-JP" altLang="en-US" dirty="0" smtClean="0">
                <a:solidFill>
                  <a:srgbClr val="7F7F7F"/>
                </a:solidFill>
              </a:rPr>
              <a:t>実は、タイトルの有無が</a:t>
            </a:r>
            <a:r>
              <a:rPr kumimoji="1" lang="en-US" altLang="ja-JP" dirty="0" err="1" smtClean="0">
                <a:solidFill>
                  <a:srgbClr val="7F7F7F"/>
                </a:solidFill>
              </a:rPr>
              <a:t>GitHub</a:t>
            </a:r>
            <a:r>
              <a:rPr kumimoji="1" lang="ja-JP" altLang="en-US" dirty="0" smtClean="0">
                <a:solidFill>
                  <a:srgbClr val="7F7F7F"/>
                </a:solidFill>
              </a:rPr>
              <a:t>版地理院地図と</a:t>
            </a:r>
            <a:endParaRPr kumimoji="1" lang="en-US" altLang="ja-JP" dirty="0" smtClean="0">
              <a:solidFill>
                <a:srgbClr val="7F7F7F"/>
              </a:solidFill>
            </a:endParaRPr>
          </a:p>
          <a:p>
            <a:pPr marL="182563"/>
            <a:r>
              <a:rPr kumimoji="1" lang="ja-JP" altLang="en-US" dirty="0" smtClean="0">
                <a:solidFill>
                  <a:srgbClr val="7F7F7F"/>
                </a:solidFill>
              </a:rPr>
              <a:t>運用版地理院地図の唯一の違いです。</a:t>
            </a:r>
            <a:endParaRPr kumimoji="1" lang="ja-JP" alt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9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実際の書き換え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620689"/>
            <a:ext cx="8928992" cy="7920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000" dirty="0" smtClean="0"/>
              <a:t>68</a:t>
            </a:r>
            <a:r>
              <a:rPr kumimoji="1" lang="ja-JP" altLang="en-US" sz="2000" dirty="0" smtClean="0"/>
              <a:t>行め「</a:t>
            </a:r>
            <a:r>
              <a:rPr lang="en-US" altLang="ja-JP" sz="2000" dirty="0"/>
              <a:t>&lt;!-- replace with your logo </a:t>
            </a:r>
            <a:r>
              <a:rPr lang="is-IS" altLang="ja-JP" sz="2000" dirty="0" smtClean="0"/>
              <a:t>… </a:t>
            </a:r>
            <a:r>
              <a:rPr lang="en-US" altLang="ja-JP" sz="2000" dirty="0" smtClean="0"/>
              <a:t>-</a:t>
            </a:r>
            <a:r>
              <a:rPr lang="en-US" altLang="ja-JP" sz="2000" dirty="0"/>
              <a:t>-&gt;</a:t>
            </a:r>
            <a:r>
              <a:rPr kumimoji="1" lang="ja-JP" altLang="en-US" sz="2000" dirty="0" smtClean="0"/>
              <a:t>」のあたりを書き換え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5603155" cy="1872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212976"/>
            <a:ext cx="5716576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4705456"/>
            <a:ext cx="2919546" cy="2179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下矢印 7"/>
          <p:cNvSpPr/>
          <p:nvPr/>
        </p:nvSpPr>
        <p:spPr>
          <a:xfrm>
            <a:off x="2627784" y="2780928"/>
            <a:ext cx="504056" cy="57606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53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同様に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css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gsimaps.css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に加筆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692696"/>
            <a:ext cx="8229600" cy="532656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hlinkClick r:id="rId2"/>
              </a:rPr>
              <a:t>http://maps.gsi.go.jp/css/</a:t>
            </a:r>
            <a:r>
              <a:rPr lang="en-US" altLang="ja-JP" sz="2000" dirty="0" smtClean="0">
                <a:hlinkClick r:id="rId2"/>
              </a:rPr>
              <a:t>gsimaps.css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の最後の部分をコピペ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4790855" cy="360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365104"/>
            <a:ext cx="6876256" cy="2254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830" y="5232902"/>
            <a:ext cx="1736170" cy="1656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下矢印 7"/>
          <p:cNvSpPr/>
          <p:nvPr/>
        </p:nvSpPr>
        <p:spPr>
          <a:xfrm>
            <a:off x="2123728" y="3861048"/>
            <a:ext cx="504056" cy="57606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69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6356</TotalTime>
  <Words>543</Words>
  <Application>Microsoft Macintosh PowerPoint</Application>
  <PresentationFormat>画面に合わせる (4:3)</PresentationFormat>
  <Paragraphs>93</Paragraphs>
  <Slides>14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5" baseType="lpstr">
      <vt:lpstr>テーマ1</vt:lpstr>
      <vt:lpstr>ベクトルタイル利用サイトを作ろう</vt:lpstr>
      <vt:lpstr>本日の流れ</vt:lpstr>
      <vt:lpstr>GitHub</vt:lpstr>
      <vt:lpstr>地理院地図@GitHub</vt:lpstr>
      <vt:lpstr>地理院地図をフォーク</vt:lpstr>
      <vt:lpstr>フォークができます</vt:lpstr>
      <vt:lpstr>タイトルを入れる</vt:lpstr>
      <vt:lpstr>実際の書き換え</vt:lpstr>
      <vt:lpstr>同様に css/gsimaps.css に加筆</vt:lpstr>
      <vt:lpstr>サイト確認</vt:lpstr>
      <vt:lpstr>【トピック】（ブラウザ）キャッシュ問題</vt:lpstr>
      <vt:lpstr>タイトルがはみ出ないようにする</vt:lpstr>
      <vt:lpstr>It works!</vt:lpstr>
      <vt:lpstr>【お時間ある方は】　Further reading</vt:lpstr>
    </vt:vector>
  </TitlesOfParts>
  <Company>国土地理院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佐藤</dc:creator>
  <cp:lastModifiedBy>Fujimura Hidenori</cp:lastModifiedBy>
  <cp:revision>365</cp:revision>
  <dcterms:created xsi:type="dcterms:W3CDTF">2010-04-26T09:38:43Z</dcterms:created>
  <dcterms:modified xsi:type="dcterms:W3CDTF">2015-10-09T04:06:27Z</dcterms:modified>
</cp:coreProperties>
</file>